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Montserrat" charset="1" panose="00000500000000000000"/>
      <p:regular r:id="rId13"/>
    </p:embeddedFont>
    <p:embeddedFont>
      <p:font typeface="Open Sans Bold" charset="1" panose="00000000000000000000"/>
      <p:regular r:id="rId14"/>
    </p:embeddedFont>
    <p:embeddedFont>
      <p:font typeface="Canva Sans Bold" charset="1" panose="020B0803030501040103"/>
      <p:regular r:id="rId15"/>
    </p:embeddedFont>
    <p:embeddedFont>
      <p:font typeface="Open Sans" charset="1" panose="00000000000000000000"/>
      <p:regular r:id="rId16"/>
    </p:embeddedFont>
    <p:embeddedFont>
      <p:font typeface="Montserrat Bold" charset="1" panose="00000800000000000000"/>
      <p:regular r:id="rId17"/>
    </p:embeddedFont>
    <p:embeddedFont>
      <p:font typeface="Poppins"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478206" y="1228725"/>
            <a:ext cx="12131560" cy="3156102"/>
          </a:xfrm>
          <a:prstGeom prst="rect">
            <a:avLst/>
          </a:prstGeom>
        </p:spPr>
        <p:txBody>
          <a:bodyPr anchor="t" rtlCol="false" tIns="0" lIns="0" bIns="0" rIns="0">
            <a:spAutoFit/>
          </a:bodyPr>
          <a:lstStyle/>
          <a:p>
            <a:pPr algn="ctr">
              <a:lnSpc>
                <a:spcPts val="12158"/>
              </a:lnSpc>
            </a:pPr>
            <a:r>
              <a:rPr lang="en-US" sz="11919">
                <a:solidFill>
                  <a:srgbClr val="FFFFFF"/>
                </a:solidFill>
                <a:latin typeface="Montserrat"/>
                <a:ea typeface="Montserrat"/>
                <a:cs typeface="Montserrat"/>
                <a:sym typeface="Montserrat"/>
              </a:rPr>
              <a:t>SHOPPING CART</a:t>
            </a:r>
          </a:p>
        </p:txBody>
      </p:sp>
      <p:sp>
        <p:nvSpPr>
          <p:cNvPr name="AutoShape 4" id="4"/>
          <p:cNvSpPr/>
          <p:nvPr/>
        </p:nvSpPr>
        <p:spPr>
          <a:xfrm flipV="true">
            <a:off x="3678234" y="5153025"/>
            <a:ext cx="10931533" cy="9525"/>
          </a:xfrm>
          <a:prstGeom prst="line">
            <a:avLst/>
          </a:prstGeom>
          <a:ln cap="flat" w="19050">
            <a:solidFill>
              <a:srgbClr val="FFFFFF"/>
            </a:solidFill>
            <a:prstDash val="solid"/>
            <a:headEnd type="none" len="sm" w="sm"/>
            <a:tailEnd type="none" len="sm" w="sm"/>
          </a:ln>
        </p:spPr>
      </p:sp>
      <p:sp>
        <p:nvSpPr>
          <p:cNvPr name="TextBox 5" id="5"/>
          <p:cNvSpPr txBox="true"/>
          <p:nvPr/>
        </p:nvSpPr>
        <p:spPr>
          <a:xfrm rot="0">
            <a:off x="680030" y="7132461"/>
            <a:ext cx="2735520"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ns Bold"/>
                <a:ea typeface="Open Sans Bold"/>
                <a:cs typeface="Open Sans Bold"/>
                <a:sym typeface="Open Sans Bold"/>
              </a:rPr>
              <a:t>Aryan mole</a:t>
            </a:r>
          </a:p>
        </p:txBody>
      </p:sp>
      <p:sp>
        <p:nvSpPr>
          <p:cNvPr name="TextBox 6" id="6"/>
          <p:cNvSpPr txBox="true"/>
          <p:nvPr/>
        </p:nvSpPr>
        <p:spPr>
          <a:xfrm rot="0">
            <a:off x="680030" y="6115223"/>
            <a:ext cx="2735520" cy="481330"/>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Open Sans Bold"/>
                <a:ea typeface="Open Sans Bold"/>
                <a:cs typeface="Open Sans Bold"/>
                <a:sym typeface="Open Sans Bold"/>
              </a:rPr>
              <a:t>Presented by:</a:t>
            </a:r>
          </a:p>
        </p:txBody>
      </p:sp>
      <p:sp>
        <p:nvSpPr>
          <p:cNvPr name="TextBox 7" id="7"/>
          <p:cNvSpPr txBox="true"/>
          <p:nvPr/>
        </p:nvSpPr>
        <p:spPr>
          <a:xfrm rot="0">
            <a:off x="942713" y="7671576"/>
            <a:ext cx="2735520"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ns Bold"/>
                <a:ea typeface="Open Sans Bold"/>
                <a:cs typeface="Open Sans Bold"/>
                <a:sym typeface="Open Sans Bold"/>
              </a:rPr>
              <a:t>Vedant chavan </a:t>
            </a:r>
          </a:p>
        </p:txBody>
      </p:sp>
      <p:sp>
        <p:nvSpPr>
          <p:cNvPr name="TextBox 8" id="8"/>
          <p:cNvSpPr txBox="true"/>
          <p:nvPr/>
        </p:nvSpPr>
        <p:spPr>
          <a:xfrm rot="0">
            <a:off x="1028700" y="8210691"/>
            <a:ext cx="2735520"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ns Bold"/>
                <a:ea typeface="Open Sans Bold"/>
                <a:cs typeface="Open Sans Bold"/>
                <a:sym typeface="Open Sans Bold"/>
              </a:rPr>
              <a:t>Prutviraj jadhav </a:t>
            </a:r>
          </a:p>
        </p:txBody>
      </p:sp>
      <p:sp>
        <p:nvSpPr>
          <p:cNvPr name="TextBox 9" id="9"/>
          <p:cNvSpPr txBox="true"/>
          <p:nvPr/>
        </p:nvSpPr>
        <p:spPr>
          <a:xfrm rot="0">
            <a:off x="1110446" y="8701385"/>
            <a:ext cx="2735520"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ns Bold"/>
                <a:ea typeface="Open Sans Bold"/>
                <a:cs typeface="Open Sans Bold"/>
                <a:sym typeface="Open Sans Bold"/>
              </a:rPr>
              <a:t>Darshana jamage</a:t>
            </a:r>
          </a:p>
        </p:txBody>
      </p:sp>
      <p:sp>
        <p:nvSpPr>
          <p:cNvPr name="TextBox 10" id="10"/>
          <p:cNvSpPr txBox="true"/>
          <p:nvPr/>
        </p:nvSpPr>
        <p:spPr>
          <a:xfrm rot="0">
            <a:off x="1110446" y="9240500"/>
            <a:ext cx="2735520" cy="396240"/>
          </a:xfrm>
          <a:prstGeom prst="rect">
            <a:avLst/>
          </a:prstGeom>
        </p:spPr>
        <p:txBody>
          <a:bodyPr anchor="t" rtlCol="false" tIns="0" lIns="0" bIns="0" rIns="0">
            <a:spAutoFit/>
          </a:bodyPr>
          <a:lstStyle/>
          <a:p>
            <a:pPr algn="ctr">
              <a:lnSpc>
                <a:spcPts val="3359"/>
              </a:lnSpc>
              <a:spcBef>
                <a:spcPct val="0"/>
              </a:spcBef>
            </a:pPr>
            <a:r>
              <a:rPr lang="en-US" b="true" sz="2400">
                <a:solidFill>
                  <a:srgbClr val="FFFFFF"/>
                </a:solidFill>
                <a:latin typeface="Open Sans Bold"/>
                <a:ea typeface="Open Sans Bold"/>
                <a:cs typeface="Open Sans Bold"/>
                <a:sym typeface="Open Sans Bold"/>
              </a:rPr>
              <a:t>Parshwa sheety </a:t>
            </a:r>
          </a:p>
        </p:txBody>
      </p:sp>
      <p:sp>
        <p:nvSpPr>
          <p:cNvPr name="TextBox 11" id="11"/>
          <p:cNvSpPr txBox="true"/>
          <p:nvPr/>
        </p:nvSpPr>
        <p:spPr>
          <a:xfrm rot="0">
            <a:off x="542594" y="7671576"/>
            <a:ext cx="274872" cy="323215"/>
          </a:xfrm>
          <a:prstGeom prst="rect">
            <a:avLst/>
          </a:prstGeom>
        </p:spPr>
        <p:txBody>
          <a:bodyPr anchor="t" rtlCol="false" tIns="0" lIns="0" bIns="0" rIns="0">
            <a:spAutoFit/>
          </a:bodyPr>
          <a:lstStyle/>
          <a:p>
            <a:pPr algn="ctr">
              <a:lnSpc>
                <a:spcPts val="2659"/>
              </a:lnSpc>
            </a:pPr>
            <a:r>
              <a:rPr lang="en-US" sz="1899" b="true">
                <a:solidFill>
                  <a:srgbClr val="FFFFFF"/>
                </a:solidFill>
                <a:latin typeface="Canva Sans Bold"/>
                <a:ea typeface="Canva Sans Bold"/>
                <a:cs typeface="Canva Sans Bold"/>
                <a:sym typeface="Canva Sans Bold"/>
              </a:rPr>
              <a:t>81</a:t>
            </a:r>
          </a:p>
        </p:txBody>
      </p:sp>
      <p:sp>
        <p:nvSpPr>
          <p:cNvPr name="TextBox 12" id="12"/>
          <p:cNvSpPr txBox="true"/>
          <p:nvPr/>
        </p:nvSpPr>
        <p:spPr>
          <a:xfrm rot="0">
            <a:off x="538941" y="9240500"/>
            <a:ext cx="282178" cy="323215"/>
          </a:xfrm>
          <a:prstGeom prst="rect">
            <a:avLst/>
          </a:prstGeom>
        </p:spPr>
        <p:txBody>
          <a:bodyPr anchor="t" rtlCol="false" tIns="0" lIns="0" bIns="0" rIns="0">
            <a:spAutoFit/>
          </a:bodyPr>
          <a:lstStyle/>
          <a:p>
            <a:pPr algn="ctr">
              <a:lnSpc>
                <a:spcPts val="2659"/>
              </a:lnSpc>
            </a:pPr>
            <a:r>
              <a:rPr lang="en-US" sz="1899" b="true">
                <a:solidFill>
                  <a:srgbClr val="FFFFFF"/>
                </a:solidFill>
                <a:latin typeface="Canva Sans Bold"/>
                <a:ea typeface="Canva Sans Bold"/>
                <a:cs typeface="Canva Sans Bold"/>
                <a:sym typeface="Canva Sans Bold"/>
              </a:rPr>
              <a:t>82</a:t>
            </a:r>
          </a:p>
        </p:txBody>
      </p:sp>
      <p:sp>
        <p:nvSpPr>
          <p:cNvPr name="TextBox 13" id="13"/>
          <p:cNvSpPr txBox="true"/>
          <p:nvPr/>
        </p:nvSpPr>
        <p:spPr>
          <a:xfrm rot="0">
            <a:off x="527575" y="8737897"/>
            <a:ext cx="312214" cy="323215"/>
          </a:xfrm>
          <a:prstGeom prst="rect">
            <a:avLst/>
          </a:prstGeom>
        </p:spPr>
        <p:txBody>
          <a:bodyPr anchor="t" rtlCol="false" tIns="0" lIns="0" bIns="0" rIns="0">
            <a:spAutoFit/>
          </a:bodyPr>
          <a:lstStyle/>
          <a:p>
            <a:pPr algn="ctr">
              <a:lnSpc>
                <a:spcPts val="2659"/>
              </a:lnSpc>
            </a:pPr>
            <a:r>
              <a:rPr lang="en-US" sz="1899" b="true">
                <a:solidFill>
                  <a:srgbClr val="FFFFFF"/>
                </a:solidFill>
                <a:latin typeface="Canva Sans Bold"/>
                <a:ea typeface="Canva Sans Bold"/>
                <a:cs typeface="Canva Sans Bold"/>
                <a:sym typeface="Canva Sans Bold"/>
              </a:rPr>
              <a:t>96</a:t>
            </a:r>
          </a:p>
        </p:txBody>
      </p:sp>
      <p:sp>
        <p:nvSpPr>
          <p:cNvPr name="TextBox 14" id="14"/>
          <p:cNvSpPr txBox="true"/>
          <p:nvPr/>
        </p:nvSpPr>
        <p:spPr>
          <a:xfrm rot="0">
            <a:off x="535937" y="8283716"/>
            <a:ext cx="295491" cy="323215"/>
          </a:xfrm>
          <a:prstGeom prst="rect">
            <a:avLst/>
          </a:prstGeom>
        </p:spPr>
        <p:txBody>
          <a:bodyPr anchor="t" rtlCol="false" tIns="0" lIns="0" bIns="0" rIns="0">
            <a:spAutoFit/>
          </a:bodyPr>
          <a:lstStyle/>
          <a:p>
            <a:pPr algn="ctr">
              <a:lnSpc>
                <a:spcPts val="2659"/>
              </a:lnSpc>
            </a:pPr>
            <a:r>
              <a:rPr lang="en-US" sz="1899" b="true">
                <a:solidFill>
                  <a:srgbClr val="FFFFFF"/>
                </a:solidFill>
                <a:latin typeface="Canva Sans Bold"/>
                <a:ea typeface="Canva Sans Bold"/>
                <a:cs typeface="Canva Sans Bold"/>
                <a:sym typeface="Canva Sans Bold"/>
              </a:rPr>
              <a:t>88</a:t>
            </a:r>
          </a:p>
        </p:txBody>
      </p:sp>
      <p:sp>
        <p:nvSpPr>
          <p:cNvPr name="TextBox 15" id="15"/>
          <p:cNvSpPr txBox="true"/>
          <p:nvPr/>
        </p:nvSpPr>
        <p:spPr>
          <a:xfrm rot="0">
            <a:off x="524626" y="7205486"/>
            <a:ext cx="303501" cy="323215"/>
          </a:xfrm>
          <a:prstGeom prst="rect">
            <a:avLst/>
          </a:prstGeom>
        </p:spPr>
        <p:txBody>
          <a:bodyPr anchor="t" rtlCol="false" tIns="0" lIns="0" bIns="0" rIns="0">
            <a:spAutoFit/>
          </a:bodyPr>
          <a:lstStyle/>
          <a:p>
            <a:pPr algn="ctr">
              <a:lnSpc>
                <a:spcPts val="2659"/>
              </a:lnSpc>
            </a:pPr>
            <a:r>
              <a:rPr lang="en-US" sz="1899" b="true">
                <a:solidFill>
                  <a:srgbClr val="FFFFFF"/>
                </a:solidFill>
                <a:latin typeface="Canva Sans Bold"/>
                <a:ea typeface="Canva Sans Bold"/>
                <a:cs typeface="Canva Sans Bold"/>
                <a:sym typeface="Canva Sans Bold"/>
              </a:rPr>
              <a:t>89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096803" y="557375"/>
            <a:ext cx="137619" cy="1376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7353109"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605028"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0" y="0"/>
            <a:ext cx="5178827" cy="10287000"/>
            <a:chOff x="0" y="0"/>
            <a:chExt cx="1363971" cy="2709333"/>
          </a:xfrm>
        </p:grpSpPr>
        <p:sp>
          <p:nvSpPr>
            <p:cNvPr name="Freeform 15" id="15"/>
            <p:cNvSpPr/>
            <p:nvPr/>
          </p:nvSpPr>
          <p:spPr>
            <a:xfrm flipH="false" flipV="false" rot="0">
              <a:off x="0" y="0"/>
              <a:ext cx="1363971" cy="2709333"/>
            </a:xfrm>
            <a:custGeom>
              <a:avLst/>
              <a:gdLst/>
              <a:ahLst/>
              <a:cxnLst/>
              <a:rect r="r" b="b" t="t" l="l"/>
              <a:pathLst>
                <a:path h="2709333" w="1363971">
                  <a:moveTo>
                    <a:pt x="0" y="0"/>
                  </a:moveTo>
                  <a:lnTo>
                    <a:pt x="1363971" y="0"/>
                  </a:lnTo>
                  <a:lnTo>
                    <a:pt x="1363971"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6" id="16"/>
            <p:cNvSpPr txBox="true"/>
            <p:nvPr/>
          </p:nvSpPr>
          <p:spPr>
            <a:xfrm>
              <a:off x="0" y="-47625"/>
              <a:ext cx="1363971" cy="2756958"/>
            </a:xfrm>
            <a:prstGeom prst="rect">
              <a:avLst/>
            </a:prstGeom>
          </p:spPr>
          <p:txBody>
            <a:bodyPr anchor="ctr" rtlCol="false" tIns="50800" lIns="50800" bIns="50800" rIns="50800"/>
            <a:lstStyle/>
            <a:p>
              <a:pPr algn="ctr">
                <a:lnSpc>
                  <a:spcPts val="2239"/>
                </a:lnSpc>
              </a:pPr>
            </a:p>
          </p:txBody>
        </p:sp>
      </p:grpSp>
      <p:sp>
        <p:nvSpPr>
          <p:cNvPr name="TextBox 17" id="17"/>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8" id="18"/>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9" id="19"/>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20" id="20"/>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21" id="21"/>
          <p:cNvGrpSpPr>
            <a:grpSpLocks noChangeAspect="true"/>
          </p:cNvGrpSpPr>
          <p:nvPr/>
        </p:nvGrpSpPr>
        <p:grpSpPr>
          <a:xfrm rot="0">
            <a:off x="1605600" y="1584231"/>
            <a:ext cx="7146454" cy="7118538"/>
            <a:chOff x="0" y="0"/>
            <a:chExt cx="6502400" cy="6477000"/>
          </a:xfrm>
        </p:grpSpPr>
        <p:sp>
          <p:nvSpPr>
            <p:cNvPr name="Freeform 22" id="2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24905" r="223" b="-24905"/>
              </a:stretch>
            </a:blipFill>
          </p:spPr>
        </p:sp>
        <p:sp>
          <p:nvSpPr>
            <p:cNvPr name="Freeform 23" id="2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TextBox 24" id="24"/>
          <p:cNvSpPr txBox="true"/>
          <p:nvPr/>
        </p:nvSpPr>
        <p:spPr>
          <a:xfrm rot="0">
            <a:off x="9752442" y="2332037"/>
            <a:ext cx="5693101" cy="717550"/>
          </a:xfrm>
          <a:prstGeom prst="rect">
            <a:avLst/>
          </a:prstGeom>
        </p:spPr>
        <p:txBody>
          <a:bodyPr anchor="t" rtlCol="false" tIns="0" lIns="0" bIns="0" rIns="0">
            <a:spAutoFit/>
          </a:bodyPr>
          <a:lstStyle/>
          <a:p>
            <a:pPr algn="l">
              <a:lnSpc>
                <a:spcPts val="5600"/>
              </a:lnSpc>
            </a:pPr>
            <a:r>
              <a:rPr lang="en-US" sz="5000" b="true">
                <a:solidFill>
                  <a:srgbClr val="1F2020"/>
                </a:solidFill>
                <a:latin typeface="Montserrat Bold"/>
                <a:ea typeface="Montserrat Bold"/>
                <a:cs typeface="Montserrat Bold"/>
                <a:sym typeface="Montserrat Bold"/>
              </a:rPr>
              <a:t>Introduction </a:t>
            </a:r>
          </a:p>
        </p:txBody>
      </p:sp>
      <p:sp>
        <p:nvSpPr>
          <p:cNvPr name="TextBox 25" id="25"/>
          <p:cNvSpPr txBox="true"/>
          <p:nvPr/>
        </p:nvSpPr>
        <p:spPr>
          <a:xfrm rot="0">
            <a:off x="9880014" y="3564889"/>
            <a:ext cx="3274276" cy="629920"/>
          </a:xfrm>
          <a:prstGeom prst="rect">
            <a:avLst/>
          </a:prstGeom>
        </p:spPr>
        <p:txBody>
          <a:bodyPr anchor="t" rtlCol="false" tIns="0" lIns="0" bIns="0" rIns="0">
            <a:spAutoFit/>
          </a:bodyPr>
          <a:lstStyle/>
          <a:p>
            <a:pPr algn="l">
              <a:lnSpc>
                <a:spcPts val="5179"/>
              </a:lnSpc>
              <a:spcBef>
                <a:spcPct val="0"/>
              </a:spcBef>
            </a:pPr>
            <a:r>
              <a:rPr lang="en-US" b="true" sz="3699">
                <a:solidFill>
                  <a:srgbClr val="305A72"/>
                </a:solidFill>
                <a:latin typeface="Open Sans Bold"/>
                <a:ea typeface="Open Sans Bold"/>
                <a:cs typeface="Open Sans Bold"/>
                <a:sym typeface="Open Sans Bold"/>
              </a:rPr>
              <a:t>Shopping cart </a:t>
            </a:r>
          </a:p>
        </p:txBody>
      </p:sp>
      <p:sp>
        <p:nvSpPr>
          <p:cNvPr name="TextBox 26" id="26"/>
          <p:cNvSpPr txBox="true"/>
          <p:nvPr/>
        </p:nvSpPr>
        <p:spPr>
          <a:xfrm rot="0">
            <a:off x="9804875" y="4570730"/>
            <a:ext cx="6917870" cy="4687570"/>
          </a:xfrm>
          <a:prstGeom prst="rect">
            <a:avLst/>
          </a:prstGeom>
        </p:spPr>
        <p:txBody>
          <a:bodyPr anchor="t" rtlCol="false" tIns="0" lIns="0" bIns="0" rIns="0">
            <a:spAutoFit/>
          </a:bodyPr>
          <a:lstStyle/>
          <a:p>
            <a:pPr algn="l">
              <a:lnSpc>
                <a:spcPts val="3079"/>
              </a:lnSpc>
              <a:spcBef>
                <a:spcPct val="0"/>
              </a:spcBef>
            </a:pPr>
            <a:r>
              <a:rPr lang="en-US" sz="2199">
                <a:solidFill>
                  <a:srgbClr val="1F2020"/>
                </a:solidFill>
                <a:latin typeface="Poppins"/>
                <a:ea typeface="Poppins"/>
                <a:cs typeface="Poppins"/>
                <a:sym typeface="Poppins"/>
              </a:rPr>
              <a:t> shopping cart is a software application used in online stores that allows customers to select and temporarily store products they intend to buy. It acts as a virtual version of the physical cart used in traditional retail stores. The shopping cart typically manages the products selected by the user, calculates the total price including taxes and shipping, and integrates with payment gateways to complete purchases. It's a key component of e-commerce platforms, improving the user experience and enabling seamless online transactions.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096803" y="557375"/>
            <a:ext cx="137619" cy="1376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7353109"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605028"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0" y="0"/>
            <a:ext cx="7246552" cy="10287000"/>
            <a:chOff x="0" y="0"/>
            <a:chExt cx="1908557" cy="2709333"/>
          </a:xfrm>
        </p:grpSpPr>
        <p:sp>
          <p:nvSpPr>
            <p:cNvPr name="Freeform 15" id="15"/>
            <p:cNvSpPr/>
            <p:nvPr/>
          </p:nvSpPr>
          <p:spPr>
            <a:xfrm flipH="false" flipV="false" rot="0">
              <a:off x="0" y="0"/>
              <a:ext cx="1908557" cy="2709333"/>
            </a:xfrm>
            <a:custGeom>
              <a:avLst/>
              <a:gdLst/>
              <a:ahLst/>
              <a:cxnLst/>
              <a:rect r="r" b="b" t="t" l="l"/>
              <a:pathLst>
                <a:path h="2709333" w="1908557">
                  <a:moveTo>
                    <a:pt x="0" y="0"/>
                  </a:moveTo>
                  <a:lnTo>
                    <a:pt x="1908557" y="0"/>
                  </a:lnTo>
                  <a:lnTo>
                    <a:pt x="1908557"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6" id="16"/>
            <p:cNvSpPr txBox="true"/>
            <p:nvPr/>
          </p:nvSpPr>
          <p:spPr>
            <a:xfrm>
              <a:off x="0" y="-47625"/>
              <a:ext cx="1908557" cy="2756958"/>
            </a:xfrm>
            <a:prstGeom prst="rect">
              <a:avLst/>
            </a:prstGeom>
          </p:spPr>
          <p:txBody>
            <a:bodyPr anchor="ctr" rtlCol="false" tIns="50800" lIns="50800" bIns="50800" rIns="50800"/>
            <a:lstStyle/>
            <a:p>
              <a:pPr algn="ctr">
                <a:lnSpc>
                  <a:spcPts val="2239"/>
                </a:lnSpc>
              </a:pPr>
            </a:p>
          </p:txBody>
        </p:sp>
      </p:grpSp>
      <p:grpSp>
        <p:nvGrpSpPr>
          <p:cNvPr name="Group 17" id="17"/>
          <p:cNvGrpSpPr>
            <a:grpSpLocks noChangeAspect="true"/>
          </p:cNvGrpSpPr>
          <p:nvPr/>
        </p:nvGrpSpPr>
        <p:grpSpPr>
          <a:xfrm rot="0">
            <a:off x="-697869" y="1676824"/>
            <a:ext cx="5159330" cy="6933353"/>
            <a:chOff x="0" y="0"/>
            <a:chExt cx="3663950" cy="4923790"/>
          </a:xfrm>
        </p:grpSpPr>
        <p:sp>
          <p:nvSpPr>
            <p:cNvPr name="Freeform 18" id="18"/>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0" t="-11216" r="0" b="0"/>
              </a:stretch>
            </a:blipFill>
          </p:spPr>
        </p:sp>
        <p:sp>
          <p:nvSpPr>
            <p:cNvPr name="Freeform 19" id="19"/>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20" id="20"/>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21" id="21"/>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22" id="22"/>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23" id="23"/>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24" id="24"/>
          <p:cNvGrpSpPr>
            <a:grpSpLocks noChangeAspect="true"/>
          </p:cNvGrpSpPr>
          <p:nvPr/>
        </p:nvGrpSpPr>
        <p:grpSpPr>
          <a:xfrm rot="0">
            <a:off x="4666887" y="1676824"/>
            <a:ext cx="5159330" cy="6933353"/>
            <a:chOff x="0" y="0"/>
            <a:chExt cx="3663950" cy="4923790"/>
          </a:xfrm>
        </p:grpSpPr>
        <p:sp>
          <p:nvSpPr>
            <p:cNvPr name="Freeform 25" id="25"/>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29714" t="0" r="-72466" b="0"/>
              </a:stretch>
            </a:blipFill>
          </p:spPr>
        </p:sp>
        <p:sp>
          <p:nvSpPr>
            <p:cNvPr name="Freeform 26" id="26"/>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27" id="27"/>
          <p:cNvSpPr txBox="true"/>
          <p:nvPr/>
        </p:nvSpPr>
        <p:spPr>
          <a:xfrm rot="0">
            <a:off x="11142633" y="2174489"/>
            <a:ext cx="4248091" cy="717550"/>
          </a:xfrm>
          <a:prstGeom prst="rect">
            <a:avLst/>
          </a:prstGeom>
        </p:spPr>
        <p:txBody>
          <a:bodyPr anchor="t" rtlCol="false" tIns="0" lIns="0" bIns="0" rIns="0">
            <a:spAutoFit/>
          </a:bodyPr>
          <a:lstStyle/>
          <a:p>
            <a:pPr algn="l">
              <a:lnSpc>
                <a:spcPts val="5600"/>
              </a:lnSpc>
            </a:pPr>
            <a:r>
              <a:rPr lang="en-US" sz="5000" b="true">
                <a:solidFill>
                  <a:srgbClr val="1F2020"/>
                </a:solidFill>
                <a:latin typeface="Montserrat Bold"/>
                <a:ea typeface="Montserrat Bold"/>
                <a:cs typeface="Montserrat Bold"/>
                <a:sym typeface="Montserrat Bold"/>
              </a:rPr>
              <a:t>Objectives </a:t>
            </a:r>
          </a:p>
        </p:txBody>
      </p:sp>
      <p:grpSp>
        <p:nvGrpSpPr>
          <p:cNvPr name="Group 28" id="28"/>
          <p:cNvGrpSpPr/>
          <p:nvPr/>
        </p:nvGrpSpPr>
        <p:grpSpPr>
          <a:xfrm rot="0">
            <a:off x="10870513" y="3478436"/>
            <a:ext cx="1028017" cy="102801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1" id="31"/>
          <p:cNvSpPr txBox="true"/>
          <p:nvPr/>
        </p:nvSpPr>
        <p:spPr>
          <a:xfrm rot="0">
            <a:off x="12139754" y="4201878"/>
            <a:ext cx="4497104" cy="611505"/>
          </a:xfrm>
          <a:prstGeom prst="rect">
            <a:avLst/>
          </a:prstGeom>
        </p:spPr>
        <p:txBody>
          <a:bodyPr anchor="t" rtlCol="false" tIns="0" lIns="0" bIns="0" rIns="0">
            <a:spAutoFit/>
          </a:bodyPr>
          <a:lstStyle/>
          <a:p>
            <a:pPr algn="l">
              <a:lnSpc>
                <a:spcPts val="2520"/>
              </a:lnSpc>
              <a:spcBef>
                <a:spcPct val="0"/>
              </a:spcBef>
            </a:pPr>
            <a:r>
              <a:rPr lang="en-US" sz="1800">
                <a:solidFill>
                  <a:srgbClr val="1F2020"/>
                </a:solidFill>
                <a:latin typeface="Open Sans"/>
                <a:ea typeface="Open Sans"/>
                <a:cs typeface="Open Sans"/>
                <a:sym typeface="Open Sans"/>
              </a:rPr>
              <a:t>– Allow users to browse, add items to a cart, and complete transactions smoothly.</a:t>
            </a:r>
          </a:p>
        </p:txBody>
      </p:sp>
      <p:sp>
        <p:nvSpPr>
          <p:cNvPr name="TextBox 32" id="32"/>
          <p:cNvSpPr txBox="true"/>
          <p:nvPr/>
        </p:nvSpPr>
        <p:spPr>
          <a:xfrm rot="0">
            <a:off x="11051813" y="3770870"/>
            <a:ext cx="677751" cy="405049"/>
          </a:xfrm>
          <a:prstGeom prst="rect">
            <a:avLst/>
          </a:prstGeom>
        </p:spPr>
        <p:txBody>
          <a:bodyPr anchor="t" rtlCol="false" tIns="0" lIns="0" bIns="0" rIns="0">
            <a:spAutoFit/>
          </a:bodyPr>
          <a:lstStyle/>
          <a:p>
            <a:pPr algn="ctr">
              <a:lnSpc>
                <a:spcPts val="3442"/>
              </a:lnSpc>
              <a:spcBef>
                <a:spcPct val="0"/>
              </a:spcBef>
            </a:pPr>
            <a:r>
              <a:rPr lang="en-US" b="true" sz="2459">
                <a:solidFill>
                  <a:srgbClr val="FFFFFF"/>
                </a:solidFill>
                <a:latin typeface="Open Sans Bold"/>
                <a:ea typeface="Open Sans Bold"/>
                <a:cs typeface="Open Sans Bold"/>
                <a:sym typeface="Open Sans Bold"/>
              </a:rPr>
              <a:t>01</a:t>
            </a:r>
          </a:p>
        </p:txBody>
      </p:sp>
      <p:sp>
        <p:nvSpPr>
          <p:cNvPr name="TextBox 33" id="33"/>
          <p:cNvSpPr txBox="true"/>
          <p:nvPr/>
        </p:nvSpPr>
        <p:spPr>
          <a:xfrm rot="0">
            <a:off x="12282207" y="3474244"/>
            <a:ext cx="3982218" cy="701675"/>
          </a:xfrm>
          <a:prstGeom prst="rect">
            <a:avLst/>
          </a:prstGeom>
        </p:spPr>
        <p:txBody>
          <a:bodyPr anchor="t" rtlCol="false" tIns="0" lIns="0" bIns="0" rIns="0">
            <a:spAutoFit/>
          </a:bodyPr>
          <a:lstStyle/>
          <a:p>
            <a:pPr algn="l">
              <a:lnSpc>
                <a:spcPts val="2800"/>
              </a:lnSpc>
              <a:spcBef>
                <a:spcPct val="0"/>
              </a:spcBef>
            </a:pPr>
            <a:r>
              <a:rPr lang="en-US" b="true" sz="2000">
                <a:solidFill>
                  <a:srgbClr val="305A72"/>
                </a:solidFill>
                <a:latin typeface="Open Sans Bold"/>
                <a:ea typeface="Open Sans Bold"/>
                <a:cs typeface="Open Sans Bold"/>
                <a:sym typeface="Open Sans Bold"/>
              </a:rPr>
              <a:t>Enable Easy Product Selection and Purchase </a:t>
            </a:r>
          </a:p>
        </p:txBody>
      </p:sp>
      <p:sp>
        <p:nvSpPr>
          <p:cNvPr name="TextBox 34" id="34"/>
          <p:cNvSpPr txBox="true"/>
          <p:nvPr/>
        </p:nvSpPr>
        <p:spPr>
          <a:xfrm rot="0">
            <a:off x="12139754" y="5451241"/>
            <a:ext cx="4497104" cy="523875"/>
          </a:xfrm>
          <a:prstGeom prst="rect">
            <a:avLst/>
          </a:prstGeom>
        </p:spPr>
        <p:txBody>
          <a:bodyPr anchor="t" rtlCol="false" tIns="0" lIns="0" bIns="0" rIns="0">
            <a:spAutoFit/>
          </a:bodyPr>
          <a:lstStyle/>
          <a:p>
            <a:pPr algn="l">
              <a:lnSpc>
                <a:spcPts val="2100"/>
              </a:lnSpc>
              <a:spcBef>
                <a:spcPct val="0"/>
              </a:spcBef>
            </a:pPr>
            <a:r>
              <a:rPr lang="en-US" sz="1500">
                <a:solidFill>
                  <a:srgbClr val="1F2020"/>
                </a:solidFill>
                <a:latin typeface="Open Sans"/>
                <a:ea typeface="Open Sans"/>
                <a:cs typeface="Open Sans"/>
                <a:sym typeface="Open Sans"/>
              </a:rPr>
              <a:t> – Ensure safe handling of payment and personal data through secure gateways.</a:t>
            </a:r>
          </a:p>
        </p:txBody>
      </p:sp>
      <p:sp>
        <p:nvSpPr>
          <p:cNvPr name="TextBox 35" id="35"/>
          <p:cNvSpPr txBox="true"/>
          <p:nvPr/>
        </p:nvSpPr>
        <p:spPr>
          <a:xfrm rot="0">
            <a:off x="12139754" y="5008880"/>
            <a:ext cx="4124671" cy="297180"/>
          </a:xfrm>
          <a:prstGeom prst="rect">
            <a:avLst/>
          </a:prstGeom>
        </p:spPr>
        <p:txBody>
          <a:bodyPr anchor="t" rtlCol="false" tIns="0" lIns="0" bIns="0" rIns="0">
            <a:spAutoFit/>
          </a:bodyPr>
          <a:lstStyle/>
          <a:p>
            <a:pPr algn="l">
              <a:lnSpc>
                <a:spcPts val="2520"/>
              </a:lnSpc>
              <a:spcBef>
                <a:spcPct val="0"/>
              </a:spcBef>
            </a:pPr>
            <a:r>
              <a:rPr lang="en-US" b="true" sz="1800">
                <a:solidFill>
                  <a:srgbClr val="305A72"/>
                </a:solidFill>
                <a:latin typeface="Open Sans Bold"/>
                <a:ea typeface="Open Sans Bold"/>
                <a:cs typeface="Open Sans Bold"/>
                <a:sym typeface="Open Sans Bold"/>
              </a:rPr>
              <a:t>Provide Secure Payment Processing</a:t>
            </a:r>
          </a:p>
        </p:txBody>
      </p:sp>
      <p:sp>
        <p:nvSpPr>
          <p:cNvPr name="TextBox 36" id="36"/>
          <p:cNvSpPr txBox="true"/>
          <p:nvPr/>
        </p:nvSpPr>
        <p:spPr>
          <a:xfrm rot="0">
            <a:off x="12139754" y="6799382"/>
            <a:ext cx="4497104" cy="523875"/>
          </a:xfrm>
          <a:prstGeom prst="rect">
            <a:avLst/>
          </a:prstGeom>
        </p:spPr>
        <p:txBody>
          <a:bodyPr anchor="t" rtlCol="false" tIns="0" lIns="0" bIns="0" rIns="0">
            <a:spAutoFit/>
          </a:bodyPr>
          <a:lstStyle/>
          <a:p>
            <a:pPr algn="l">
              <a:lnSpc>
                <a:spcPts val="2100"/>
              </a:lnSpc>
              <a:spcBef>
                <a:spcPct val="0"/>
              </a:spcBef>
            </a:pPr>
            <a:r>
              <a:rPr lang="en-US" sz="1500">
                <a:solidFill>
                  <a:srgbClr val="1F2020"/>
                </a:solidFill>
                <a:latin typeface="Open Sans"/>
                <a:ea typeface="Open Sans"/>
                <a:cs typeface="Open Sans"/>
                <a:sym typeface="Open Sans"/>
              </a:rPr>
              <a:t> – Help store owners track sales, stock levels, and fulfill orders efficiently.</a:t>
            </a:r>
          </a:p>
        </p:txBody>
      </p:sp>
      <p:sp>
        <p:nvSpPr>
          <p:cNvPr name="TextBox 37" id="37"/>
          <p:cNvSpPr txBox="true"/>
          <p:nvPr/>
        </p:nvSpPr>
        <p:spPr>
          <a:xfrm rot="0">
            <a:off x="12282207" y="6362308"/>
            <a:ext cx="3472960" cy="297180"/>
          </a:xfrm>
          <a:prstGeom prst="rect">
            <a:avLst/>
          </a:prstGeom>
        </p:spPr>
        <p:txBody>
          <a:bodyPr anchor="t" rtlCol="false" tIns="0" lIns="0" bIns="0" rIns="0">
            <a:spAutoFit/>
          </a:bodyPr>
          <a:lstStyle/>
          <a:p>
            <a:pPr algn="l">
              <a:lnSpc>
                <a:spcPts val="2520"/>
              </a:lnSpc>
              <a:spcBef>
                <a:spcPct val="0"/>
              </a:spcBef>
            </a:pPr>
            <a:r>
              <a:rPr lang="en-US" b="true" sz="1800">
                <a:solidFill>
                  <a:srgbClr val="305A72"/>
                </a:solidFill>
                <a:latin typeface="Open Sans Bold"/>
                <a:ea typeface="Open Sans Bold"/>
                <a:cs typeface="Open Sans Bold"/>
                <a:sym typeface="Open Sans Bold"/>
              </a:rPr>
              <a:t>Manage Orders and Inventory </a:t>
            </a:r>
          </a:p>
        </p:txBody>
      </p:sp>
      <p:sp>
        <p:nvSpPr>
          <p:cNvPr name="TextBox 38" id="38"/>
          <p:cNvSpPr txBox="true"/>
          <p:nvPr/>
        </p:nvSpPr>
        <p:spPr>
          <a:xfrm rot="0">
            <a:off x="12282207" y="7715735"/>
            <a:ext cx="3472960" cy="297180"/>
          </a:xfrm>
          <a:prstGeom prst="rect">
            <a:avLst/>
          </a:prstGeom>
        </p:spPr>
        <p:txBody>
          <a:bodyPr anchor="t" rtlCol="false" tIns="0" lIns="0" bIns="0" rIns="0">
            <a:spAutoFit/>
          </a:bodyPr>
          <a:lstStyle/>
          <a:p>
            <a:pPr algn="l">
              <a:lnSpc>
                <a:spcPts val="2520"/>
              </a:lnSpc>
              <a:spcBef>
                <a:spcPct val="0"/>
              </a:spcBef>
            </a:pPr>
            <a:r>
              <a:rPr lang="en-US" b="true" sz="1800">
                <a:solidFill>
                  <a:srgbClr val="305A72"/>
                </a:solidFill>
                <a:latin typeface="Open Sans Bold"/>
                <a:ea typeface="Open Sans Bold"/>
                <a:cs typeface="Open Sans Bold"/>
                <a:sym typeface="Open Sans Bold"/>
              </a:rPr>
              <a:t>Enhance Customer Experience </a:t>
            </a:r>
          </a:p>
        </p:txBody>
      </p:sp>
      <p:sp>
        <p:nvSpPr>
          <p:cNvPr name="TextBox 39" id="39"/>
          <p:cNvSpPr txBox="true"/>
          <p:nvPr/>
        </p:nvSpPr>
        <p:spPr>
          <a:xfrm rot="0">
            <a:off x="12139754" y="8200601"/>
            <a:ext cx="4497104" cy="790575"/>
          </a:xfrm>
          <a:prstGeom prst="rect">
            <a:avLst/>
          </a:prstGeom>
        </p:spPr>
        <p:txBody>
          <a:bodyPr anchor="t" rtlCol="false" tIns="0" lIns="0" bIns="0" rIns="0">
            <a:spAutoFit/>
          </a:bodyPr>
          <a:lstStyle/>
          <a:p>
            <a:pPr algn="l">
              <a:lnSpc>
                <a:spcPts val="2100"/>
              </a:lnSpc>
              <a:spcBef>
                <a:spcPct val="0"/>
              </a:spcBef>
            </a:pPr>
            <a:r>
              <a:rPr lang="en-US" sz="1500">
                <a:solidFill>
                  <a:srgbClr val="1F2020"/>
                </a:solidFill>
                <a:latin typeface="Open Sans"/>
                <a:ea typeface="Open Sans"/>
                <a:cs typeface="Open Sans"/>
                <a:sym typeface="Open Sans"/>
              </a:rPr>
              <a:t> -Offer user-friendly navigation, personalized features, and account management to improve satisfaction.</a:t>
            </a:r>
          </a:p>
        </p:txBody>
      </p:sp>
      <p:grpSp>
        <p:nvGrpSpPr>
          <p:cNvPr name="Group 40" id="40"/>
          <p:cNvGrpSpPr/>
          <p:nvPr/>
        </p:nvGrpSpPr>
        <p:grpSpPr>
          <a:xfrm rot="0">
            <a:off x="10870513" y="4947099"/>
            <a:ext cx="1028017" cy="102801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43" id="43"/>
          <p:cNvGrpSpPr/>
          <p:nvPr/>
        </p:nvGrpSpPr>
        <p:grpSpPr>
          <a:xfrm rot="0">
            <a:off x="10870513" y="6295240"/>
            <a:ext cx="1028017" cy="102801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46" id="46"/>
          <p:cNvGrpSpPr/>
          <p:nvPr/>
        </p:nvGrpSpPr>
        <p:grpSpPr>
          <a:xfrm rot="0">
            <a:off x="10870513" y="7643381"/>
            <a:ext cx="1028017" cy="1028017"/>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9" id="49"/>
          <p:cNvSpPr txBox="true"/>
          <p:nvPr/>
        </p:nvSpPr>
        <p:spPr>
          <a:xfrm rot="0">
            <a:off x="11051813" y="5239533"/>
            <a:ext cx="677751" cy="834458"/>
          </a:xfrm>
          <a:prstGeom prst="rect">
            <a:avLst/>
          </a:prstGeom>
        </p:spPr>
        <p:txBody>
          <a:bodyPr anchor="t" rtlCol="false" tIns="0" lIns="0" bIns="0" rIns="0">
            <a:spAutoFit/>
          </a:bodyPr>
          <a:lstStyle/>
          <a:p>
            <a:pPr algn="ctr">
              <a:lnSpc>
                <a:spcPts val="3442"/>
              </a:lnSpc>
              <a:spcBef>
                <a:spcPct val="0"/>
              </a:spcBef>
            </a:pPr>
            <a:r>
              <a:rPr lang="en-US" b="true" sz="2459">
                <a:solidFill>
                  <a:srgbClr val="FFFFFF"/>
                </a:solidFill>
                <a:latin typeface="Open Sans Bold"/>
                <a:ea typeface="Open Sans Bold"/>
                <a:cs typeface="Open Sans Bold"/>
                <a:sym typeface="Open Sans Bold"/>
              </a:rPr>
              <a:t>02</a:t>
            </a:r>
          </a:p>
          <a:p>
            <a:pPr algn="ctr">
              <a:lnSpc>
                <a:spcPts val="3442"/>
              </a:lnSpc>
              <a:spcBef>
                <a:spcPct val="0"/>
              </a:spcBef>
            </a:pPr>
          </a:p>
        </p:txBody>
      </p:sp>
      <p:sp>
        <p:nvSpPr>
          <p:cNvPr name="TextBox 50" id="50"/>
          <p:cNvSpPr txBox="true"/>
          <p:nvPr/>
        </p:nvSpPr>
        <p:spPr>
          <a:xfrm rot="0">
            <a:off x="11051813" y="6621388"/>
            <a:ext cx="677751" cy="834458"/>
          </a:xfrm>
          <a:prstGeom prst="rect">
            <a:avLst/>
          </a:prstGeom>
        </p:spPr>
        <p:txBody>
          <a:bodyPr anchor="t" rtlCol="false" tIns="0" lIns="0" bIns="0" rIns="0">
            <a:spAutoFit/>
          </a:bodyPr>
          <a:lstStyle/>
          <a:p>
            <a:pPr algn="ctr">
              <a:lnSpc>
                <a:spcPts val="3442"/>
              </a:lnSpc>
              <a:spcBef>
                <a:spcPct val="0"/>
              </a:spcBef>
            </a:pPr>
            <a:r>
              <a:rPr lang="en-US" b="true" sz="2459">
                <a:solidFill>
                  <a:srgbClr val="FFFFFF"/>
                </a:solidFill>
                <a:latin typeface="Open Sans Bold"/>
                <a:ea typeface="Open Sans Bold"/>
                <a:cs typeface="Open Sans Bold"/>
                <a:sym typeface="Open Sans Bold"/>
              </a:rPr>
              <a:t>03</a:t>
            </a:r>
          </a:p>
          <a:p>
            <a:pPr algn="ctr">
              <a:lnSpc>
                <a:spcPts val="3442"/>
              </a:lnSpc>
              <a:spcBef>
                <a:spcPct val="0"/>
              </a:spcBef>
            </a:pPr>
          </a:p>
        </p:txBody>
      </p:sp>
      <p:sp>
        <p:nvSpPr>
          <p:cNvPr name="TextBox 51" id="51"/>
          <p:cNvSpPr txBox="true"/>
          <p:nvPr/>
        </p:nvSpPr>
        <p:spPr>
          <a:xfrm rot="0">
            <a:off x="11045646" y="7974815"/>
            <a:ext cx="677751" cy="834458"/>
          </a:xfrm>
          <a:prstGeom prst="rect">
            <a:avLst/>
          </a:prstGeom>
        </p:spPr>
        <p:txBody>
          <a:bodyPr anchor="t" rtlCol="false" tIns="0" lIns="0" bIns="0" rIns="0">
            <a:spAutoFit/>
          </a:bodyPr>
          <a:lstStyle/>
          <a:p>
            <a:pPr algn="ctr">
              <a:lnSpc>
                <a:spcPts val="3442"/>
              </a:lnSpc>
              <a:spcBef>
                <a:spcPct val="0"/>
              </a:spcBef>
            </a:pPr>
            <a:r>
              <a:rPr lang="en-US" b="true" sz="2459">
                <a:solidFill>
                  <a:srgbClr val="FFFFFF"/>
                </a:solidFill>
                <a:latin typeface="Open Sans Bold"/>
                <a:ea typeface="Open Sans Bold"/>
                <a:cs typeface="Open Sans Bold"/>
                <a:sym typeface="Open Sans Bold"/>
              </a:rPr>
              <a:t>04</a:t>
            </a:r>
          </a:p>
          <a:p>
            <a:pPr algn="ctr">
              <a:lnSpc>
                <a:spcPts val="344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75566" y="8233433"/>
            <a:ext cx="1024867" cy="102486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18288000" cy="1028700"/>
            <a:chOff x="0" y="0"/>
            <a:chExt cx="4816593" cy="270933"/>
          </a:xfrm>
        </p:grpSpPr>
        <p:sp>
          <p:nvSpPr>
            <p:cNvPr name="Freeform 6" id="6"/>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0" y="-47625"/>
              <a:ext cx="4816593" cy="318558"/>
            </a:xfrm>
            <a:prstGeom prst="rect">
              <a:avLst/>
            </a:prstGeom>
          </p:spPr>
          <p:txBody>
            <a:bodyPr anchor="ctr" rtlCol="false" tIns="50800" lIns="50800" bIns="50800" rIns="50800"/>
            <a:lstStyle/>
            <a:p>
              <a:pPr algn="ctr">
                <a:lnSpc>
                  <a:spcPts val="2239"/>
                </a:lnSpc>
              </a:pPr>
            </a:p>
          </p:txBody>
        </p:sp>
      </p:grpSp>
      <p:grpSp>
        <p:nvGrpSpPr>
          <p:cNvPr name="Group 8" id="8"/>
          <p:cNvGrpSpPr/>
          <p:nvPr/>
        </p:nvGrpSpPr>
        <p:grpSpPr>
          <a:xfrm rot="0">
            <a:off x="17096803"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353109"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17605028" y="557375"/>
            <a:ext cx="137619" cy="13761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4828778" y="1028700"/>
            <a:ext cx="8693239" cy="9258300"/>
          </a:xfrm>
          <a:custGeom>
            <a:avLst/>
            <a:gdLst/>
            <a:ahLst/>
            <a:cxnLst/>
            <a:rect r="r" b="b" t="t" l="l"/>
            <a:pathLst>
              <a:path h="9258300" w="8693239">
                <a:moveTo>
                  <a:pt x="0" y="0"/>
                </a:moveTo>
                <a:lnTo>
                  <a:pt x="8693240" y="0"/>
                </a:lnTo>
                <a:lnTo>
                  <a:pt x="8693240" y="9258300"/>
                </a:lnTo>
                <a:lnTo>
                  <a:pt x="0" y="9258300"/>
                </a:lnTo>
                <a:lnTo>
                  <a:pt x="0" y="0"/>
                </a:lnTo>
                <a:close/>
              </a:path>
            </a:pathLst>
          </a:custGeom>
          <a:blipFill>
            <a:blip r:embed="rId2"/>
            <a:stretch>
              <a:fillRect l="0" t="0" r="0" b="0"/>
            </a:stretch>
          </a:blipFill>
        </p:spPr>
      </p:sp>
      <p:sp>
        <p:nvSpPr>
          <p:cNvPr name="TextBox 18" id="18"/>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9" id="19"/>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0" id="20"/>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21" id="21"/>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2" id="22"/>
          <p:cNvSpPr txBox="true"/>
          <p:nvPr/>
        </p:nvSpPr>
        <p:spPr>
          <a:xfrm rot="0">
            <a:off x="-712104" y="286459"/>
            <a:ext cx="9856104" cy="717550"/>
          </a:xfrm>
          <a:prstGeom prst="rect">
            <a:avLst/>
          </a:prstGeom>
        </p:spPr>
        <p:txBody>
          <a:bodyPr anchor="t" rtlCol="false" tIns="0" lIns="0" bIns="0" rIns="0">
            <a:spAutoFit/>
          </a:bodyPr>
          <a:lstStyle/>
          <a:p>
            <a:pPr algn="ctr">
              <a:lnSpc>
                <a:spcPts val="5600"/>
              </a:lnSpc>
            </a:pPr>
            <a:r>
              <a:rPr lang="en-US" b="true" sz="5000">
                <a:solidFill>
                  <a:srgbClr val="1F2020"/>
                </a:solidFill>
                <a:latin typeface="Montserrat Bold"/>
                <a:ea typeface="Montserrat Bold"/>
                <a:cs typeface="Montserrat Bold"/>
                <a:sym typeface="Montserrat Bold"/>
              </a:rPr>
              <a:t>System architecture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12578" y="0"/>
            <a:ext cx="6975422" cy="10287000"/>
            <a:chOff x="0" y="0"/>
            <a:chExt cx="1837148" cy="2709333"/>
          </a:xfrm>
        </p:grpSpPr>
        <p:sp>
          <p:nvSpPr>
            <p:cNvPr name="Freeform 3" id="3"/>
            <p:cNvSpPr/>
            <p:nvPr/>
          </p:nvSpPr>
          <p:spPr>
            <a:xfrm flipH="false" flipV="false" rot="0">
              <a:off x="0" y="0"/>
              <a:ext cx="1837148" cy="2709333"/>
            </a:xfrm>
            <a:custGeom>
              <a:avLst/>
              <a:gdLst/>
              <a:ahLst/>
              <a:cxnLst/>
              <a:rect r="r" b="b" t="t" l="l"/>
              <a:pathLst>
                <a:path h="2709333" w="1837148">
                  <a:moveTo>
                    <a:pt x="0" y="0"/>
                  </a:moveTo>
                  <a:lnTo>
                    <a:pt x="1837148" y="0"/>
                  </a:lnTo>
                  <a:lnTo>
                    <a:pt x="1837148" y="2709333"/>
                  </a:lnTo>
                  <a:lnTo>
                    <a:pt x="0" y="2709333"/>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1837148" cy="2756958"/>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775566" y="8233433"/>
            <a:ext cx="1024867" cy="10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9672581" y="1518079"/>
            <a:ext cx="7020567" cy="7250841"/>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0" t="-41303" r="-7717" b="-15119"/>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12" id="12"/>
          <p:cNvGrpSpPr/>
          <p:nvPr/>
        </p:nvGrpSpPr>
        <p:grpSpPr>
          <a:xfrm rot="0">
            <a:off x="17096803" y="557375"/>
            <a:ext cx="137619" cy="13761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7353109" y="557375"/>
            <a:ext cx="137619" cy="13761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8" id="18"/>
          <p:cNvGrpSpPr/>
          <p:nvPr/>
        </p:nvGrpSpPr>
        <p:grpSpPr>
          <a:xfrm rot="0">
            <a:off x="17605028" y="557375"/>
            <a:ext cx="137619" cy="13761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2" id="22"/>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23" id="23"/>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24" id="24"/>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25" id="25"/>
          <p:cNvSpPr txBox="true"/>
          <p:nvPr/>
        </p:nvSpPr>
        <p:spPr>
          <a:xfrm rot="0">
            <a:off x="2162931" y="2089027"/>
            <a:ext cx="4987798" cy="717550"/>
          </a:xfrm>
          <a:prstGeom prst="rect">
            <a:avLst/>
          </a:prstGeom>
        </p:spPr>
        <p:txBody>
          <a:bodyPr anchor="t" rtlCol="false" tIns="0" lIns="0" bIns="0" rIns="0">
            <a:spAutoFit/>
          </a:bodyPr>
          <a:lstStyle/>
          <a:p>
            <a:pPr algn="l">
              <a:lnSpc>
                <a:spcPts val="5600"/>
              </a:lnSpc>
            </a:pPr>
            <a:r>
              <a:rPr lang="en-US" sz="5000" b="true">
                <a:solidFill>
                  <a:srgbClr val="1F2020"/>
                </a:solidFill>
                <a:latin typeface="Montserrat Bold"/>
                <a:ea typeface="Montserrat Bold"/>
                <a:cs typeface="Montserrat Bold"/>
                <a:sym typeface="Montserrat Bold"/>
              </a:rPr>
              <a:t>Working</a:t>
            </a:r>
          </a:p>
        </p:txBody>
      </p:sp>
      <p:grpSp>
        <p:nvGrpSpPr>
          <p:cNvPr name="Group 26" id="26"/>
          <p:cNvGrpSpPr/>
          <p:nvPr/>
        </p:nvGrpSpPr>
        <p:grpSpPr>
          <a:xfrm rot="0">
            <a:off x="1695172" y="3138160"/>
            <a:ext cx="677751" cy="67775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29" id="29"/>
          <p:cNvSpPr txBox="true"/>
          <p:nvPr/>
        </p:nvSpPr>
        <p:spPr>
          <a:xfrm rot="0">
            <a:off x="2501806" y="3787336"/>
            <a:ext cx="4806749" cy="790575"/>
          </a:xfrm>
          <a:prstGeom prst="rect">
            <a:avLst/>
          </a:prstGeom>
        </p:spPr>
        <p:txBody>
          <a:bodyPr anchor="t" rtlCol="false" tIns="0" lIns="0" bIns="0" rIns="0">
            <a:spAutoFit/>
          </a:bodyPr>
          <a:lstStyle/>
          <a:p>
            <a:pPr algn="l">
              <a:lnSpc>
                <a:spcPts val="2100"/>
              </a:lnSpc>
              <a:spcBef>
                <a:spcPct val="0"/>
              </a:spcBef>
            </a:pPr>
            <a:r>
              <a:rPr lang="en-US" sz="1500">
                <a:solidFill>
                  <a:srgbClr val="1F2020"/>
                </a:solidFill>
                <a:latin typeface="Open Sans"/>
                <a:ea typeface="Open Sans"/>
                <a:cs typeface="Open Sans"/>
                <a:sym typeface="Open Sans"/>
              </a:rPr>
              <a:t> Item,cart, checkout,list of items appears with add to Cart button after clicking add to cart select the quantity pop up </a:t>
            </a:r>
          </a:p>
        </p:txBody>
      </p:sp>
      <p:sp>
        <p:nvSpPr>
          <p:cNvPr name="TextBox 30" id="30"/>
          <p:cNvSpPr txBox="true"/>
          <p:nvPr/>
        </p:nvSpPr>
        <p:spPr>
          <a:xfrm rot="0">
            <a:off x="1785992" y="3314158"/>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31" id="31"/>
          <p:cNvSpPr txBox="true"/>
          <p:nvPr/>
        </p:nvSpPr>
        <p:spPr>
          <a:xfrm rot="0">
            <a:off x="2749861" y="3208150"/>
            <a:ext cx="2012018" cy="240665"/>
          </a:xfrm>
          <a:prstGeom prst="rect">
            <a:avLst/>
          </a:prstGeom>
        </p:spPr>
        <p:txBody>
          <a:bodyPr anchor="t" rtlCol="false" tIns="0" lIns="0" bIns="0" rIns="0">
            <a:spAutoFit/>
          </a:bodyPr>
          <a:lstStyle/>
          <a:p>
            <a:pPr algn="l">
              <a:lnSpc>
                <a:spcPts val="1960"/>
              </a:lnSpc>
              <a:spcBef>
                <a:spcPct val="0"/>
              </a:spcBef>
            </a:pPr>
            <a:r>
              <a:rPr lang="en-US" b="true" sz="1400">
                <a:solidFill>
                  <a:srgbClr val="305A72"/>
                </a:solidFill>
                <a:latin typeface="Open Sans Bold"/>
                <a:ea typeface="Open Sans Bold"/>
                <a:cs typeface="Open Sans Bold"/>
                <a:sym typeface="Open Sans Bold"/>
              </a:rPr>
              <a:t>dashboard panel</a:t>
            </a:r>
          </a:p>
        </p:txBody>
      </p:sp>
      <p:grpSp>
        <p:nvGrpSpPr>
          <p:cNvPr name="Group 32" id="32"/>
          <p:cNvGrpSpPr/>
          <p:nvPr/>
        </p:nvGrpSpPr>
        <p:grpSpPr>
          <a:xfrm rot="0">
            <a:off x="1695172" y="4772271"/>
            <a:ext cx="677751" cy="67775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5" id="35"/>
          <p:cNvSpPr txBox="true"/>
          <p:nvPr/>
        </p:nvSpPr>
        <p:spPr>
          <a:xfrm rot="0">
            <a:off x="2644812" y="5237168"/>
            <a:ext cx="4806749" cy="280670"/>
          </a:xfrm>
          <a:prstGeom prst="rect">
            <a:avLst/>
          </a:prstGeom>
        </p:spPr>
        <p:txBody>
          <a:bodyPr anchor="t" rtlCol="false" tIns="0" lIns="0" bIns="0" rIns="0">
            <a:spAutoFit/>
          </a:bodyPr>
          <a:lstStyle/>
          <a:p>
            <a:pPr algn="l">
              <a:lnSpc>
                <a:spcPts val="2380"/>
              </a:lnSpc>
              <a:spcBef>
                <a:spcPct val="0"/>
              </a:spcBef>
            </a:pPr>
            <a:r>
              <a:rPr lang="en-US" sz="1700">
                <a:solidFill>
                  <a:srgbClr val="1F2020"/>
                </a:solidFill>
                <a:latin typeface="Open Sans"/>
                <a:ea typeface="Open Sans"/>
                <a:cs typeface="Open Sans"/>
                <a:sym typeface="Open Sans"/>
              </a:rPr>
              <a:t>item remove,cart clear, discount options </a:t>
            </a:r>
          </a:p>
        </p:txBody>
      </p:sp>
      <p:sp>
        <p:nvSpPr>
          <p:cNvPr name="TextBox 36" id="36"/>
          <p:cNvSpPr txBox="true"/>
          <p:nvPr/>
        </p:nvSpPr>
        <p:spPr>
          <a:xfrm rot="0">
            <a:off x="1785992" y="4980622"/>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37" id="37"/>
          <p:cNvSpPr txBox="true"/>
          <p:nvPr/>
        </p:nvSpPr>
        <p:spPr>
          <a:xfrm rot="0">
            <a:off x="2749861" y="4902909"/>
            <a:ext cx="2012018" cy="240665"/>
          </a:xfrm>
          <a:prstGeom prst="rect">
            <a:avLst/>
          </a:prstGeom>
        </p:spPr>
        <p:txBody>
          <a:bodyPr anchor="t" rtlCol="false" tIns="0" lIns="0" bIns="0" rIns="0">
            <a:spAutoFit/>
          </a:bodyPr>
          <a:lstStyle/>
          <a:p>
            <a:pPr algn="l">
              <a:lnSpc>
                <a:spcPts val="1960"/>
              </a:lnSpc>
              <a:spcBef>
                <a:spcPct val="0"/>
              </a:spcBef>
            </a:pPr>
            <a:r>
              <a:rPr lang="en-US" b="true" sz="1400">
                <a:solidFill>
                  <a:srgbClr val="305A72"/>
                </a:solidFill>
                <a:latin typeface="Open Sans Bold"/>
                <a:ea typeface="Open Sans Bold"/>
                <a:cs typeface="Open Sans Bold"/>
                <a:sym typeface="Open Sans Bold"/>
              </a:rPr>
              <a:t>Cart</a:t>
            </a:r>
          </a:p>
        </p:txBody>
      </p:sp>
      <p:grpSp>
        <p:nvGrpSpPr>
          <p:cNvPr name="Group 38" id="38"/>
          <p:cNvGrpSpPr/>
          <p:nvPr/>
        </p:nvGrpSpPr>
        <p:grpSpPr>
          <a:xfrm rot="0">
            <a:off x="1695172" y="6612071"/>
            <a:ext cx="677751" cy="67775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1" id="41"/>
          <p:cNvSpPr txBox="true"/>
          <p:nvPr/>
        </p:nvSpPr>
        <p:spPr>
          <a:xfrm rot="0">
            <a:off x="1785992" y="6821621"/>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TextBox 42" id="42"/>
          <p:cNvSpPr txBox="true"/>
          <p:nvPr/>
        </p:nvSpPr>
        <p:spPr>
          <a:xfrm rot="0">
            <a:off x="2644812" y="6477451"/>
            <a:ext cx="2012018" cy="240665"/>
          </a:xfrm>
          <a:prstGeom prst="rect">
            <a:avLst/>
          </a:prstGeom>
        </p:spPr>
        <p:txBody>
          <a:bodyPr anchor="t" rtlCol="false" tIns="0" lIns="0" bIns="0" rIns="0">
            <a:spAutoFit/>
          </a:bodyPr>
          <a:lstStyle/>
          <a:p>
            <a:pPr algn="l">
              <a:lnSpc>
                <a:spcPts val="1960"/>
              </a:lnSpc>
              <a:spcBef>
                <a:spcPct val="0"/>
              </a:spcBef>
            </a:pPr>
            <a:r>
              <a:rPr lang="en-US" b="true" sz="1400">
                <a:solidFill>
                  <a:srgbClr val="305A72"/>
                </a:solidFill>
                <a:latin typeface="Open Sans Bold"/>
                <a:ea typeface="Open Sans Bold"/>
                <a:cs typeface="Open Sans Bold"/>
                <a:sym typeface="Open Sans Bold"/>
              </a:rPr>
              <a:t>Checkout </a:t>
            </a:r>
          </a:p>
        </p:txBody>
      </p:sp>
      <p:sp>
        <p:nvSpPr>
          <p:cNvPr name="TextBox 43" id="43"/>
          <p:cNvSpPr txBox="true"/>
          <p:nvPr/>
        </p:nvSpPr>
        <p:spPr>
          <a:xfrm rot="0">
            <a:off x="2749861" y="6911157"/>
            <a:ext cx="4806749" cy="240665"/>
          </a:xfrm>
          <a:prstGeom prst="rect">
            <a:avLst/>
          </a:prstGeom>
        </p:spPr>
        <p:txBody>
          <a:bodyPr anchor="t" rtlCol="false" tIns="0" lIns="0" bIns="0" rIns="0">
            <a:spAutoFit/>
          </a:bodyPr>
          <a:lstStyle/>
          <a:p>
            <a:pPr algn="l">
              <a:lnSpc>
                <a:spcPts val="1960"/>
              </a:lnSpc>
              <a:spcBef>
                <a:spcPct val="0"/>
              </a:spcBef>
            </a:pPr>
            <a:r>
              <a:rPr lang="en-US" sz="1400">
                <a:solidFill>
                  <a:srgbClr val="1F2020"/>
                </a:solidFill>
                <a:latin typeface="Open Sans"/>
                <a:ea typeface="Open Sans"/>
                <a:cs typeface="Open Sans"/>
                <a:sym typeface="Open Sans"/>
              </a:rPr>
              <a:t>bill receipt appers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405068"/>
            <a:ext cx="18288000" cy="2881932"/>
            <a:chOff x="0" y="0"/>
            <a:chExt cx="4816593" cy="759027"/>
          </a:xfrm>
        </p:grpSpPr>
        <p:sp>
          <p:nvSpPr>
            <p:cNvPr name="Freeform 3" id="3"/>
            <p:cNvSpPr/>
            <p:nvPr/>
          </p:nvSpPr>
          <p:spPr>
            <a:xfrm flipH="false" flipV="false" rot="0">
              <a:off x="0" y="0"/>
              <a:ext cx="4816592" cy="759027"/>
            </a:xfrm>
            <a:custGeom>
              <a:avLst/>
              <a:gdLst/>
              <a:ahLst/>
              <a:cxnLst/>
              <a:rect r="r" b="b" t="t" l="l"/>
              <a:pathLst>
                <a:path h="759027" w="4816592">
                  <a:moveTo>
                    <a:pt x="0" y="0"/>
                  </a:moveTo>
                  <a:lnTo>
                    <a:pt x="4816592" y="0"/>
                  </a:lnTo>
                  <a:lnTo>
                    <a:pt x="4816592" y="759027"/>
                  </a:lnTo>
                  <a:lnTo>
                    <a:pt x="0" y="759027"/>
                  </a:ln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 id="4"/>
            <p:cNvSpPr txBox="true"/>
            <p:nvPr/>
          </p:nvSpPr>
          <p:spPr>
            <a:xfrm>
              <a:off x="0" y="-47625"/>
              <a:ext cx="4816593" cy="806652"/>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775566" y="8233433"/>
            <a:ext cx="1024867" cy="1024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096803" y="557375"/>
            <a:ext cx="137619" cy="1376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17353109" y="557375"/>
            <a:ext cx="137619" cy="1376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0">
            <a:off x="17605028" y="557375"/>
            <a:ext cx="137619" cy="13761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17" id="17"/>
          <p:cNvSpPr/>
          <p:nvPr/>
        </p:nvSpPr>
        <p:spPr>
          <a:xfrm flipH="false" flipV="false" rot="0">
            <a:off x="598872" y="458184"/>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a:grpSpLocks noChangeAspect="true"/>
          </p:cNvGrpSpPr>
          <p:nvPr/>
        </p:nvGrpSpPr>
        <p:grpSpPr>
          <a:xfrm rot="0">
            <a:off x="1039108" y="6048996"/>
            <a:ext cx="3845434" cy="4601192"/>
            <a:chOff x="0" y="0"/>
            <a:chExt cx="3663950" cy="4384040"/>
          </a:xfrm>
        </p:grpSpPr>
        <p:sp>
          <p:nvSpPr>
            <p:cNvPr name="Freeform 19" id="19"/>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4"/>
              <a:stretch>
                <a:fillRect l="0" t="-12557" r="0" b="-12557"/>
              </a:stretch>
            </a:blipFill>
          </p:spPr>
        </p:sp>
        <p:sp>
          <p:nvSpPr>
            <p:cNvPr name="Freeform 20" id="20"/>
            <p:cNvSpPr/>
            <p:nvPr/>
          </p:nvSpPr>
          <p:spPr>
            <a:xfrm flipH="false" flipV="false" rot="0">
              <a:off x="0" y="0"/>
              <a:ext cx="3663950" cy="4384040"/>
            </a:xfrm>
            <a:custGeom>
              <a:avLst/>
              <a:gdLst/>
              <a:ahLst/>
              <a:cxnLst/>
              <a:rect r="r" b="b" t="t" l="l"/>
              <a:pathLst>
                <a:path h="4384040" w="366395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21" id="21"/>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22" id="22"/>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23" id="23"/>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24" id="24"/>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25" id="25"/>
          <p:cNvGrpSpPr>
            <a:grpSpLocks noChangeAspect="true"/>
          </p:cNvGrpSpPr>
          <p:nvPr/>
        </p:nvGrpSpPr>
        <p:grpSpPr>
          <a:xfrm rot="0">
            <a:off x="5155734" y="6048996"/>
            <a:ext cx="3845434" cy="4601192"/>
            <a:chOff x="0" y="0"/>
            <a:chExt cx="3663950" cy="4384040"/>
          </a:xfrm>
        </p:grpSpPr>
        <p:sp>
          <p:nvSpPr>
            <p:cNvPr name="Freeform 26" id="26"/>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l="0" t="-25114" r="0" b="0"/>
              </a:stretch>
            </a:blipFill>
          </p:spPr>
        </p:sp>
        <p:sp>
          <p:nvSpPr>
            <p:cNvPr name="Freeform 27" id="27"/>
            <p:cNvSpPr/>
            <p:nvPr/>
          </p:nvSpPr>
          <p:spPr>
            <a:xfrm flipH="false" flipV="false" rot="0">
              <a:off x="0" y="0"/>
              <a:ext cx="3663950" cy="4384040"/>
            </a:xfrm>
            <a:custGeom>
              <a:avLst/>
              <a:gdLst/>
              <a:ahLst/>
              <a:cxnLst/>
              <a:rect r="r" b="b" t="t" l="l"/>
              <a:pathLst>
                <a:path h="4384040" w="366395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name="Group 28" id="28"/>
          <p:cNvGrpSpPr>
            <a:grpSpLocks noChangeAspect="true"/>
          </p:cNvGrpSpPr>
          <p:nvPr/>
        </p:nvGrpSpPr>
        <p:grpSpPr>
          <a:xfrm rot="0">
            <a:off x="9272361" y="6048996"/>
            <a:ext cx="3845434" cy="4601192"/>
            <a:chOff x="0" y="0"/>
            <a:chExt cx="3663950" cy="4384040"/>
          </a:xfrm>
        </p:grpSpPr>
        <p:sp>
          <p:nvSpPr>
            <p:cNvPr name="Freeform 29" id="29"/>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40029" t="0" r="-40029" b="0"/>
              </a:stretch>
            </a:blipFill>
          </p:spPr>
        </p:sp>
        <p:sp>
          <p:nvSpPr>
            <p:cNvPr name="Freeform 30" id="30"/>
            <p:cNvSpPr/>
            <p:nvPr/>
          </p:nvSpPr>
          <p:spPr>
            <a:xfrm flipH="false" flipV="false" rot="0">
              <a:off x="0" y="0"/>
              <a:ext cx="3663950" cy="4384040"/>
            </a:xfrm>
            <a:custGeom>
              <a:avLst/>
              <a:gdLst/>
              <a:ahLst/>
              <a:cxnLst/>
              <a:rect r="r" b="b" t="t" l="l"/>
              <a:pathLst>
                <a:path h="4384040" w="366395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name="Group 31" id="31"/>
          <p:cNvGrpSpPr>
            <a:grpSpLocks noChangeAspect="true"/>
          </p:cNvGrpSpPr>
          <p:nvPr/>
        </p:nvGrpSpPr>
        <p:grpSpPr>
          <a:xfrm rot="0">
            <a:off x="13388987" y="6048996"/>
            <a:ext cx="3845434" cy="4601192"/>
            <a:chOff x="0" y="0"/>
            <a:chExt cx="3663950" cy="4384040"/>
          </a:xfrm>
        </p:grpSpPr>
        <p:sp>
          <p:nvSpPr>
            <p:cNvPr name="Freeform 32" id="32"/>
            <p:cNvSpPr/>
            <p:nvPr/>
          </p:nvSpPr>
          <p:spPr>
            <a:xfrm flipH="false" flipV="false" rot="0">
              <a:off x="31750" y="31750"/>
              <a:ext cx="3600450" cy="4319270"/>
            </a:xfrm>
            <a:custGeom>
              <a:avLst/>
              <a:gdLst/>
              <a:ahLst/>
              <a:cxnLst/>
              <a:rect r="r" b="b" t="t" l="l"/>
              <a:pathLst>
                <a:path h="4319270" w="360045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7"/>
              <a:stretch>
                <a:fillRect l="-43503" t="0" r="-36219" b="0"/>
              </a:stretch>
            </a:blipFill>
          </p:spPr>
        </p:sp>
        <p:sp>
          <p:nvSpPr>
            <p:cNvPr name="Freeform 33" id="33"/>
            <p:cNvSpPr/>
            <p:nvPr/>
          </p:nvSpPr>
          <p:spPr>
            <a:xfrm flipH="false" flipV="false" rot="0">
              <a:off x="0" y="0"/>
              <a:ext cx="3663950" cy="4384040"/>
            </a:xfrm>
            <a:custGeom>
              <a:avLst/>
              <a:gdLst/>
              <a:ahLst/>
              <a:cxnLst/>
              <a:rect r="r" b="b" t="t" l="l"/>
              <a:pathLst>
                <a:path h="4384040" w="366395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name="TextBox 34" id="34"/>
          <p:cNvSpPr txBox="true"/>
          <p:nvPr/>
        </p:nvSpPr>
        <p:spPr>
          <a:xfrm rot="0">
            <a:off x="6151229" y="2089027"/>
            <a:ext cx="5985543" cy="717550"/>
          </a:xfrm>
          <a:prstGeom prst="rect">
            <a:avLst/>
          </a:prstGeom>
        </p:spPr>
        <p:txBody>
          <a:bodyPr anchor="t" rtlCol="false" tIns="0" lIns="0" bIns="0" rIns="0">
            <a:spAutoFit/>
          </a:bodyPr>
          <a:lstStyle/>
          <a:p>
            <a:pPr algn="ctr">
              <a:lnSpc>
                <a:spcPts val="5600"/>
              </a:lnSpc>
            </a:pPr>
            <a:r>
              <a:rPr lang="en-US" b="true" sz="5000">
                <a:solidFill>
                  <a:srgbClr val="1F2020"/>
                </a:solidFill>
                <a:latin typeface="Montserrat Bold"/>
                <a:ea typeface="Montserrat Bold"/>
                <a:cs typeface="Montserrat Bold"/>
                <a:sym typeface="Montserrat Bold"/>
              </a:rPr>
              <a:t>Technology used</a:t>
            </a:r>
          </a:p>
        </p:txBody>
      </p:sp>
      <p:grpSp>
        <p:nvGrpSpPr>
          <p:cNvPr name="Group 35" id="35"/>
          <p:cNvGrpSpPr/>
          <p:nvPr/>
        </p:nvGrpSpPr>
        <p:grpSpPr>
          <a:xfrm rot="0">
            <a:off x="1459908" y="3611978"/>
            <a:ext cx="677751" cy="6777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38" id="38"/>
          <p:cNvSpPr txBox="true"/>
          <p:nvPr/>
        </p:nvSpPr>
        <p:spPr>
          <a:xfrm rot="0">
            <a:off x="2457029" y="3553015"/>
            <a:ext cx="2021184" cy="763270"/>
          </a:xfrm>
          <a:prstGeom prst="rect">
            <a:avLst/>
          </a:prstGeom>
        </p:spPr>
        <p:txBody>
          <a:bodyPr anchor="t" rtlCol="false" tIns="0" lIns="0" bIns="0" rIns="0">
            <a:spAutoFit/>
          </a:bodyPr>
          <a:lstStyle/>
          <a:p>
            <a:pPr algn="l">
              <a:lnSpc>
                <a:spcPts val="3079"/>
              </a:lnSpc>
              <a:spcBef>
                <a:spcPct val="0"/>
              </a:spcBef>
            </a:pPr>
            <a:r>
              <a:rPr lang="en-US" sz="2199">
                <a:solidFill>
                  <a:srgbClr val="1F2020"/>
                </a:solidFill>
                <a:latin typeface="Open Sans"/>
                <a:ea typeface="Open Sans"/>
                <a:cs typeface="Open Sans"/>
                <a:sym typeface="Open Sans"/>
              </a:rPr>
              <a:t>Oop and data management </a:t>
            </a:r>
          </a:p>
        </p:txBody>
      </p:sp>
      <p:sp>
        <p:nvSpPr>
          <p:cNvPr name="TextBox 39" id="39"/>
          <p:cNvSpPr txBox="true"/>
          <p:nvPr/>
        </p:nvSpPr>
        <p:spPr>
          <a:xfrm rot="0">
            <a:off x="1550728" y="378797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grpSp>
        <p:nvGrpSpPr>
          <p:cNvPr name="Group 40" id="40"/>
          <p:cNvGrpSpPr/>
          <p:nvPr/>
        </p:nvGrpSpPr>
        <p:grpSpPr>
          <a:xfrm rot="0">
            <a:off x="5576534" y="3611978"/>
            <a:ext cx="677751" cy="6777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3" id="43"/>
          <p:cNvSpPr txBox="true"/>
          <p:nvPr/>
        </p:nvSpPr>
        <p:spPr>
          <a:xfrm rot="0">
            <a:off x="6663860" y="3573878"/>
            <a:ext cx="2021184" cy="763270"/>
          </a:xfrm>
          <a:prstGeom prst="rect">
            <a:avLst/>
          </a:prstGeom>
        </p:spPr>
        <p:txBody>
          <a:bodyPr anchor="t" rtlCol="false" tIns="0" lIns="0" bIns="0" rIns="0">
            <a:spAutoFit/>
          </a:bodyPr>
          <a:lstStyle/>
          <a:p>
            <a:pPr algn="l">
              <a:lnSpc>
                <a:spcPts val="3079"/>
              </a:lnSpc>
              <a:spcBef>
                <a:spcPct val="0"/>
              </a:spcBef>
            </a:pPr>
            <a:r>
              <a:rPr lang="en-US" sz="2199">
                <a:solidFill>
                  <a:srgbClr val="1F2020"/>
                </a:solidFill>
                <a:latin typeface="Open Sans"/>
                <a:ea typeface="Open Sans"/>
                <a:cs typeface="Open Sans"/>
                <a:sym typeface="Open Sans"/>
              </a:rPr>
              <a:t>swing components </a:t>
            </a:r>
          </a:p>
        </p:txBody>
      </p:sp>
      <p:sp>
        <p:nvSpPr>
          <p:cNvPr name="TextBox 44" id="44"/>
          <p:cNvSpPr txBox="true"/>
          <p:nvPr/>
        </p:nvSpPr>
        <p:spPr>
          <a:xfrm rot="0">
            <a:off x="5667355" y="378797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grpSp>
        <p:nvGrpSpPr>
          <p:cNvPr name="Group 45" id="45"/>
          <p:cNvGrpSpPr/>
          <p:nvPr/>
        </p:nvGrpSpPr>
        <p:grpSpPr>
          <a:xfrm rot="0">
            <a:off x="9693161" y="3611978"/>
            <a:ext cx="677751" cy="67775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47" id="4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8" id="48"/>
          <p:cNvSpPr txBox="true"/>
          <p:nvPr/>
        </p:nvSpPr>
        <p:spPr>
          <a:xfrm rot="0">
            <a:off x="10875737" y="3768926"/>
            <a:ext cx="2021184" cy="389255"/>
          </a:xfrm>
          <a:prstGeom prst="rect">
            <a:avLst/>
          </a:prstGeom>
        </p:spPr>
        <p:txBody>
          <a:bodyPr anchor="t" rtlCol="false" tIns="0" lIns="0" bIns="0" rIns="0">
            <a:spAutoFit/>
          </a:bodyPr>
          <a:lstStyle/>
          <a:p>
            <a:pPr algn="l">
              <a:lnSpc>
                <a:spcPts val="3220"/>
              </a:lnSpc>
              <a:spcBef>
                <a:spcPct val="0"/>
              </a:spcBef>
            </a:pPr>
            <a:r>
              <a:rPr lang="en-US" sz="2300">
                <a:solidFill>
                  <a:srgbClr val="1F2020"/>
                </a:solidFill>
                <a:latin typeface="Open Sans"/>
                <a:ea typeface="Open Sans"/>
                <a:cs typeface="Open Sans"/>
                <a:sym typeface="Open Sans"/>
              </a:rPr>
              <a:t>Event handling </a:t>
            </a:r>
          </a:p>
        </p:txBody>
      </p:sp>
      <p:sp>
        <p:nvSpPr>
          <p:cNvPr name="TextBox 49" id="49"/>
          <p:cNvSpPr txBox="true"/>
          <p:nvPr/>
        </p:nvSpPr>
        <p:spPr>
          <a:xfrm rot="0">
            <a:off x="9783981" y="378797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grpSp>
        <p:nvGrpSpPr>
          <p:cNvPr name="Group 50" id="50"/>
          <p:cNvGrpSpPr/>
          <p:nvPr/>
        </p:nvGrpSpPr>
        <p:grpSpPr>
          <a:xfrm rot="0">
            <a:off x="13809787" y="3611978"/>
            <a:ext cx="677751" cy="677751"/>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FA4A4">
                    <a:alpha val="100000"/>
                  </a:srgbClr>
                </a:gs>
                <a:gs pos="50000">
                  <a:srgbClr val="305A72">
                    <a:alpha val="100000"/>
                  </a:srgbClr>
                </a:gs>
                <a:gs pos="100000">
                  <a:srgbClr val="1A3C5C">
                    <a:alpha val="100000"/>
                  </a:srgbClr>
                </a:gs>
              </a:gsLst>
              <a:lin ang="2700000"/>
            </a:gradFill>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53" id="53"/>
          <p:cNvSpPr txBox="true"/>
          <p:nvPr/>
        </p:nvSpPr>
        <p:spPr>
          <a:xfrm rot="0">
            <a:off x="14806908" y="3543490"/>
            <a:ext cx="2021184" cy="789305"/>
          </a:xfrm>
          <a:prstGeom prst="rect">
            <a:avLst/>
          </a:prstGeom>
        </p:spPr>
        <p:txBody>
          <a:bodyPr anchor="t" rtlCol="false" tIns="0" lIns="0" bIns="0" rIns="0">
            <a:spAutoFit/>
          </a:bodyPr>
          <a:lstStyle/>
          <a:p>
            <a:pPr algn="l">
              <a:lnSpc>
                <a:spcPts val="3220"/>
              </a:lnSpc>
              <a:spcBef>
                <a:spcPct val="0"/>
              </a:spcBef>
            </a:pPr>
            <a:r>
              <a:rPr lang="en-US" sz="2300">
                <a:solidFill>
                  <a:srgbClr val="1F2020"/>
                </a:solidFill>
                <a:latin typeface="Open Sans"/>
                <a:ea typeface="Open Sans"/>
                <a:cs typeface="Open Sans"/>
                <a:sym typeface="Open Sans"/>
              </a:rPr>
              <a:t>layout management </a:t>
            </a:r>
          </a:p>
        </p:txBody>
      </p:sp>
      <p:sp>
        <p:nvSpPr>
          <p:cNvPr name="TextBox 54" id="54"/>
          <p:cNvSpPr txBox="true"/>
          <p:nvPr/>
        </p:nvSpPr>
        <p:spPr>
          <a:xfrm rot="0">
            <a:off x="13900608" y="378797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764038" y="4225038"/>
            <a:ext cx="12759923" cy="1893078"/>
          </a:xfrm>
          <a:prstGeom prst="rect">
            <a:avLst/>
          </a:prstGeom>
        </p:spPr>
        <p:txBody>
          <a:bodyPr anchor="t" rtlCol="false" tIns="0" lIns="0" bIns="0" rIns="0">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name="AutoShape 4" id="4"/>
          <p:cNvSpPr/>
          <p:nvPr/>
        </p:nvSpPr>
        <p:spPr>
          <a:xfrm>
            <a:off x="7669737" y="7905501"/>
            <a:ext cx="2948526" cy="0"/>
          </a:xfrm>
          <a:prstGeom prst="line">
            <a:avLst/>
          </a:prstGeom>
          <a:ln cap="flat" w="19050">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DAGnQM-UETI</dc:identifier>
  <dcterms:modified xsi:type="dcterms:W3CDTF">2011-08-01T06:04:30Z</dcterms:modified>
  <cp:revision>1</cp:revision>
  <dc:title>Blue Modern Pitch Deck Presentation</dc:title>
</cp:coreProperties>
</file>